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8"/>
  </p:notesMasterIdLst>
  <p:sldIdLst>
    <p:sldId id="267" r:id="rId2"/>
    <p:sldId id="276" r:id="rId3"/>
    <p:sldId id="277" r:id="rId4"/>
    <p:sldId id="260" r:id="rId5"/>
    <p:sldId id="265" r:id="rId6"/>
    <p:sldId id="27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022" autoAdjust="0"/>
  </p:normalViewPr>
  <p:slideViewPr>
    <p:cSldViewPr>
      <p:cViewPr varScale="1">
        <p:scale>
          <a:sx n="109" d="100"/>
          <a:sy n="109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fld id="{7EAE45F5-5A8F-47C3-94EE-92A105CD5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D6ACE42-89B4-4421-9F5D-1D42CC045996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789965-D450-4342-B7DE-A06C06040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94D87-729D-4561-A578-724165E691FB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3040C-99C6-4F5A-941F-7EAD95780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5BBE1-C4B0-4574-B70A-16D471CE01B5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25840-C89A-416A-9D58-95A680ACA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74DA6-FDC3-4DCE-960C-21777B7C13B3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9D6CA-9CF6-43EA-B8C5-4E0D524E4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C16E3-5B76-4620-87B9-0C5178D2D02C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2F025-B2AA-4682-B617-8565C30BD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8507F-A27F-4144-A93B-4D723C46DA80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F8983-FD37-45F8-B8D9-EBE5FC251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64A54-9762-45F0-AF05-AA659B6EAAE6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A5E44-84FD-4933-884F-D030AF9C0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08D7C6-F6D6-43FE-9F48-5B5DBADD38E5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7646D-AA1F-42DD-ACF2-FE557EC63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83B93-03EE-400B-BFCE-366E8A7353B3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FFF2C-EC17-48B3-AE96-FEFDF557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90BEA-CF77-4D3A-90B1-812915B8B24B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0271-1839-483F-B6A0-3D2BEF9CA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83479-006D-492D-8D7A-FF8437BE7D81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8D493-D5B4-4DA1-8F0B-B0F7D7A1D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E4927EC-5DCA-4EF8-B459-AF1E981BBCC8}" type="datetime1">
              <a:rPr lang="en-US"/>
              <a:pPr/>
              <a:t>4/22/2024</a:t>
            </a:fld>
            <a:endParaRPr 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86D75B-814D-40EA-8BC8-C28F4DBB34F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ultehnologiccisnadie.r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iceultehnologiccisnadie.ro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4B4D-ACBD-4C4C-85F4-CE05CB584286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9603" y="367114"/>
            <a:ext cx="8229600" cy="1143000"/>
          </a:xfrm>
        </p:spPr>
        <p:txBody>
          <a:bodyPr/>
          <a:lstStyle/>
          <a:p>
            <a:r>
              <a:rPr lang="ro-RO" dirty="0"/>
              <a:t>Liceul Tehnologic Cisnădie</a:t>
            </a:r>
            <a:br>
              <a:rPr lang="ro-RO" dirty="0"/>
            </a:b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420888"/>
            <a:ext cx="4038600" cy="2653467"/>
          </a:xfrm>
        </p:spPr>
        <p:txBody>
          <a:bodyPr/>
          <a:lstStyle/>
          <a:p>
            <a:r>
              <a:rPr lang="ro-RO" dirty="0" smtClean="0"/>
              <a:t>O școală cu tradiție</a:t>
            </a:r>
            <a:endParaRPr lang="ro-RO" dirty="0"/>
          </a:p>
          <a:p>
            <a:r>
              <a:rPr lang="en-US" dirty="0" smtClean="0"/>
              <a:t>1</a:t>
            </a:r>
            <a:r>
              <a:rPr lang="ro-RO" dirty="0"/>
              <a:t>36</a:t>
            </a:r>
            <a:r>
              <a:rPr lang="en-US" dirty="0"/>
              <a:t> de </a:t>
            </a:r>
            <a:r>
              <a:rPr lang="ro-RO" dirty="0" smtClean="0"/>
              <a:t>ani de existență</a:t>
            </a:r>
            <a:endParaRPr lang="ro-RO" dirty="0"/>
          </a:p>
          <a:p>
            <a:pPr algn="ctr">
              <a:buNone/>
            </a:pPr>
            <a:endParaRPr lang="ro-RO" dirty="0" smtClean="0"/>
          </a:p>
          <a:p>
            <a:pPr algn="ctr">
              <a:buNone/>
            </a:pPr>
            <a:r>
              <a:rPr lang="en-US" dirty="0" err="1" smtClean="0"/>
              <a:t>Noi</a:t>
            </a:r>
            <a:r>
              <a:rPr lang="en-US" dirty="0" smtClean="0"/>
              <a:t>  </a:t>
            </a:r>
            <a:r>
              <a:rPr lang="en-US" dirty="0" err="1"/>
              <a:t>vom</a:t>
            </a:r>
            <a:r>
              <a:rPr lang="en-US" dirty="0"/>
              <a:t> continua </a:t>
            </a:r>
            <a:r>
              <a:rPr lang="en-US" dirty="0" err="1"/>
              <a:t>efortul</a:t>
            </a:r>
            <a:r>
              <a:rPr lang="en-US" dirty="0"/>
              <a:t> </a:t>
            </a:r>
            <a:r>
              <a:rPr lang="ro-RO" dirty="0"/>
              <a:t>celor care au pus o parte din sufletul lor aici!</a:t>
            </a:r>
            <a:endParaRPr lang="en-US" dirty="0"/>
          </a:p>
        </p:txBody>
      </p:sp>
      <p:pic>
        <p:nvPicPr>
          <p:cNvPr id="26630" name="Picture 6" descr="liceu cisna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284538"/>
            <a:ext cx="685800" cy="690562"/>
          </a:xfrm>
          <a:prstGeom prst="rect">
            <a:avLst/>
          </a:prstGeom>
          <a:noFill/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69F8DF1E-B2EA-4876-984E-5EEBB3D4A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0732" y="1816833"/>
            <a:ext cx="4411662" cy="453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reptunghi 2"/>
          <p:cNvSpPr/>
          <p:nvPr/>
        </p:nvSpPr>
        <p:spPr>
          <a:xfrm>
            <a:off x="332260" y="938614"/>
            <a:ext cx="8496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o-RO" sz="3200" u="none" kern="0" dirty="0">
                <a:solidFill>
                  <a:srgbClr val="FFFF00"/>
                </a:solidFill>
              </a:rPr>
              <a:t>Școala profesională în domeniul: </a:t>
            </a:r>
            <a:endParaRPr lang="ro-RO" sz="3200" u="none" kern="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o-RO" sz="3200" u="none" kern="0" dirty="0" smtClean="0">
                <a:solidFill>
                  <a:srgbClr val="FFFF00"/>
                </a:solidFill>
              </a:rPr>
              <a:t>Electronică-Automatizări </a:t>
            </a:r>
            <a:endParaRPr lang="ro-RO" sz="3200" u="none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xmlns="" id="{F6641B1F-EB3B-45AD-B05B-3CCCD0564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7996" y="1844824"/>
            <a:ext cx="7272808" cy="4464496"/>
          </a:xfrm>
          <a:prstGeom prst="rect">
            <a:avLst/>
          </a:prstGeom>
        </p:spPr>
      </p:pic>
      <p:sp>
        <p:nvSpPr>
          <p:cNvPr id="4" name="Titlu 1">
            <a:extLst>
              <a:ext uri="{FF2B5EF4-FFF2-40B4-BE49-F238E27FC236}">
                <a16:creationId xmlns:a16="http://schemas.microsoft.com/office/drawing/2014/main" xmlns="" id="{AA50B6D2-478D-4F66-9AA8-1C8AA89872EA}"/>
              </a:ext>
            </a:extLst>
          </p:cNvPr>
          <p:cNvSpPr txBox="1">
            <a:spLocks/>
          </p:cNvSpPr>
          <p:nvPr/>
        </p:nvSpPr>
        <p:spPr bwMode="auto">
          <a:xfrm>
            <a:off x="107504" y="148389"/>
            <a:ext cx="8686800" cy="12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endParaRPr lang="ro-RO" sz="3600" u="none" kern="0" dirty="0" smtClean="0"/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xmlns="" id="{AA50B6D2-478D-4F66-9AA8-1C8AA89872EA}"/>
              </a:ext>
            </a:extLst>
          </p:cNvPr>
          <p:cNvSpPr txBox="1">
            <a:spLocks/>
          </p:cNvSpPr>
          <p:nvPr/>
        </p:nvSpPr>
        <p:spPr bwMode="auto">
          <a:xfrm>
            <a:off x="231779" y="5229200"/>
            <a:ext cx="5847180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o-RO" sz="3200" u="none" kern="0" dirty="0" smtClean="0"/>
              <a:t>Cisnădie </a:t>
            </a:r>
            <a:r>
              <a:rPr lang="en-US" sz="3200" u="none" kern="0" dirty="0" smtClean="0"/>
              <a:t>Str. T</a:t>
            </a:r>
            <a:r>
              <a:rPr lang="ro-RO" sz="3200" u="none" kern="0" dirty="0" err="1" smtClean="0"/>
              <a:t>ârgului</a:t>
            </a:r>
            <a:r>
              <a:rPr lang="ro-RO" sz="3200" u="none" kern="0" dirty="0" smtClean="0"/>
              <a:t> nr. 14</a:t>
            </a:r>
          </a:p>
          <a:p>
            <a:pPr algn="l" eaLnBrk="1" hangingPunct="1"/>
            <a:r>
              <a:rPr lang="ro-RO" sz="3200" u="none" kern="0" dirty="0" smtClean="0"/>
              <a:t>Tel: 0269561072</a:t>
            </a:r>
          </a:p>
          <a:p>
            <a:pPr algn="l" eaLnBrk="1" hangingPunct="1"/>
            <a:r>
              <a:rPr lang="ro-RO" sz="3200" u="none" kern="0" dirty="0" smtClean="0">
                <a:hlinkClick r:id="rId3"/>
              </a:rPr>
              <a:t>www.liceultehnologiccisnadie.ro</a:t>
            </a:r>
            <a:endParaRPr lang="ro-RO" sz="3200" u="none" kern="0" dirty="0"/>
          </a:p>
        </p:txBody>
      </p:sp>
      <p:sp>
        <p:nvSpPr>
          <p:cNvPr id="2" name="Dreptunghi 1"/>
          <p:cNvSpPr/>
          <p:nvPr/>
        </p:nvSpPr>
        <p:spPr>
          <a:xfrm>
            <a:off x="539552" y="191828"/>
            <a:ext cx="7981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o-RO" sz="4400" u="none" kern="0" dirty="0">
                <a:solidFill>
                  <a:srgbClr val="FFFF00"/>
                </a:solidFill>
              </a:rPr>
              <a:t>Specializarea: </a:t>
            </a:r>
            <a:endParaRPr lang="ro-RO" sz="4400" u="none" kern="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o-RO" sz="4400" u="none" kern="0" dirty="0" smtClean="0">
                <a:solidFill>
                  <a:srgbClr val="FFFF00"/>
                </a:solidFill>
              </a:rPr>
              <a:t>Electronist</a:t>
            </a:r>
            <a:r>
              <a:rPr lang="ro-RO" sz="4400" u="none" kern="0" dirty="0">
                <a:solidFill>
                  <a:srgbClr val="FFFF00"/>
                </a:solidFill>
              </a:rPr>
              <a:t>, aparate și echipamente</a:t>
            </a:r>
          </a:p>
        </p:txBody>
      </p:sp>
    </p:spTree>
    <p:extLst>
      <p:ext uri="{BB962C8B-B14F-4D97-AF65-F5344CB8AC3E}">
        <p14:creationId xmlns:p14="http://schemas.microsoft.com/office/powerpoint/2010/main" val="3638181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72E57E7-6043-49BB-B61B-38D5A1D2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OFERTA </a:t>
            </a:r>
            <a:r>
              <a:rPr lang="ro-RO" dirty="0" smtClean="0"/>
              <a:t>ȘCOLARĂ</a:t>
            </a:r>
            <a:endParaRPr lang="ro-RO" dirty="0"/>
          </a:p>
        </p:txBody>
      </p:sp>
      <p:sp>
        <p:nvSpPr>
          <p:cNvPr id="18" name="Substituent conținut 17">
            <a:extLst>
              <a:ext uri="{FF2B5EF4-FFF2-40B4-BE49-F238E27FC236}">
                <a16:creationId xmlns:a16="http://schemas.microsoft.com/office/drawing/2014/main" xmlns="" id="{D6B41FD6-92B9-44A4-9CBF-0576B160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5051208" cy="4680520"/>
          </a:xfrm>
        </p:spPr>
        <p:txBody>
          <a:bodyPr/>
          <a:lstStyle/>
          <a:p>
            <a:pPr marL="0" indent="0">
              <a:buNone/>
            </a:pPr>
            <a:endParaRPr lang="ro-RO" sz="14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o-RO" sz="2000" b="1" i="1" dirty="0" smtClean="0">
                <a:solidFill>
                  <a:srgbClr val="FFFF00"/>
                </a:solidFill>
              </a:rPr>
              <a:t>LICEU:</a:t>
            </a:r>
          </a:p>
          <a:p>
            <a:r>
              <a:rPr lang="ro-RO" sz="2000" b="1" i="1" dirty="0" smtClean="0">
                <a:solidFill>
                  <a:srgbClr val="FFFF00"/>
                </a:solidFill>
              </a:rPr>
              <a:t>FILIERĂ </a:t>
            </a:r>
            <a:r>
              <a:rPr lang="ro-RO" sz="2000" b="1" i="1" dirty="0">
                <a:solidFill>
                  <a:srgbClr val="FFFF00"/>
                </a:solidFill>
              </a:rPr>
              <a:t>TEHNOLOGICĂ </a:t>
            </a:r>
            <a:endParaRPr lang="ro-RO" sz="2000" b="1" i="1" dirty="0" smtClean="0">
              <a:solidFill>
                <a:srgbClr val="FFFF00"/>
              </a:solidFill>
            </a:endParaRPr>
          </a:p>
          <a:p>
            <a:r>
              <a:rPr lang="ro-RO" sz="2000" b="1" i="1" dirty="0">
                <a:solidFill>
                  <a:srgbClr val="FFFF00"/>
                </a:solidFill>
              </a:rPr>
              <a:t>Clasa </a:t>
            </a:r>
            <a:r>
              <a:rPr lang="ro-RO" sz="2000" b="1" i="1" dirty="0" err="1">
                <a:solidFill>
                  <a:srgbClr val="FFFF00"/>
                </a:solidFill>
              </a:rPr>
              <a:t>aIX</a:t>
            </a:r>
            <a:r>
              <a:rPr lang="ro-RO" sz="2000" b="1" i="1" dirty="0">
                <a:solidFill>
                  <a:srgbClr val="FFFF00"/>
                </a:solidFill>
              </a:rPr>
              <a:t> a </a:t>
            </a:r>
            <a:r>
              <a:rPr lang="pt-BR" sz="2000" b="1" i="1" dirty="0">
                <a:solidFill>
                  <a:srgbClr val="FFFF00"/>
                </a:solidFill>
              </a:rPr>
              <a:t>profil </a:t>
            </a:r>
            <a:r>
              <a:rPr lang="pt-BR" sz="2000" b="1" i="1" dirty="0" smtClean="0">
                <a:solidFill>
                  <a:srgbClr val="FFFF00"/>
                </a:solidFill>
              </a:rPr>
              <a:t>tehnic</a:t>
            </a:r>
            <a:r>
              <a:rPr lang="ro-RO" sz="2000" b="1" i="1" dirty="0" smtClean="0">
                <a:solidFill>
                  <a:srgbClr val="FFFF00"/>
                </a:solidFill>
              </a:rPr>
              <a:t> –</a:t>
            </a:r>
            <a:r>
              <a:rPr lang="pt-BR" sz="2000" b="1" i="1" dirty="0" smtClean="0">
                <a:solidFill>
                  <a:srgbClr val="FFFF00"/>
                </a:solidFill>
              </a:rPr>
              <a:t> electronică</a:t>
            </a:r>
            <a:r>
              <a:rPr lang="ro-RO" sz="2000" b="1" i="1" dirty="0" smtClean="0">
                <a:solidFill>
                  <a:srgbClr val="FFFF00"/>
                </a:solidFill>
              </a:rPr>
              <a:t>, </a:t>
            </a:r>
            <a:r>
              <a:rPr lang="pt-BR" sz="2000" b="1" i="1" dirty="0">
                <a:solidFill>
                  <a:srgbClr val="FFFF00"/>
                </a:solidFill>
              </a:rPr>
              <a:t>operator tehnică de calcul </a:t>
            </a:r>
            <a:endParaRPr lang="ro-RO" sz="2000" dirty="0">
              <a:solidFill>
                <a:srgbClr val="FFFF00"/>
              </a:solidFill>
            </a:endParaRPr>
          </a:p>
          <a:p>
            <a:r>
              <a:rPr lang="pt-BR" sz="2000" b="1" i="1" dirty="0">
                <a:solidFill>
                  <a:srgbClr val="FFFF00"/>
                </a:solidFill>
              </a:rPr>
              <a:t>Clasa aXa - profil tehnic - electronică, -operator tehnică de calcul </a:t>
            </a:r>
            <a:endParaRPr lang="pt-BR" sz="2000" dirty="0">
              <a:solidFill>
                <a:srgbClr val="FFFF00"/>
              </a:solidFill>
            </a:endParaRPr>
          </a:p>
          <a:p>
            <a:r>
              <a:rPr lang="pt-BR" sz="2000" b="1" i="1" dirty="0">
                <a:solidFill>
                  <a:srgbClr val="FFFF00"/>
                </a:solidFill>
              </a:rPr>
              <a:t>Clasa aX</a:t>
            </a:r>
            <a:r>
              <a:rPr lang="ro-RO" sz="2000" b="1" i="1" dirty="0">
                <a:solidFill>
                  <a:srgbClr val="FFFF00"/>
                </a:solidFill>
              </a:rPr>
              <a:t>I</a:t>
            </a:r>
            <a:r>
              <a:rPr lang="pt-BR" sz="2000" b="1" i="1" dirty="0">
                <a:solidFill>
                  <a:srgbClr val="FFFF00"/>
                </a:solidFill>
              </a:rPr>
              <a:t>a- profil tehnic -electronică, -operator tehnică de calcul </a:t>
            </a:r>
            <a:endParaRPr lang="pt-BR" sz="2000" dirty="0">
              <a:solidFill>
                <a:srgbClr val="FFFF00"/>
              </a:solidFill>
            </a:endParaRPr>
          </a:p>
          <a:p>
            <a:r>
              <a:rPr lang="ro-RO" sz="2000" b="1" i="1" dirty="0">
                <a:solidFill>
                  <a:srgbClr val="FFFF00"/>
                </a:solidFill>
              </a:rPr>
              <a:t>Învățământ liceal -cursuri seral </a:t>
            </a:r>
            <a:endParaRPr lang="ro-RO" sz="2000" dirty="0">
              <a:solidFill>
                <a:srgbClr val="FFFF00"/>
              </a:solidFill>
            </a:endParaRPr>
          </a:p>
          <a:p>
            <a:r>
              <a:rPr lang="ro-RO" sz="2000" b="1" i="1" dirty="0">
                <a:solidFill>
                  <a:srgbClr val="FFFF00"/>
                </a:solidFill>
              </a:rPr>
              <a:t>FILIERĂ TEORETICĂ </a:t>
            </a:r>
            <a:endParaRPr lang="ro-RO" sz="2000" dirty="0">
              <a:solidFill>
                <a:srgbClr val="FFFF00"/>
              </a:solidFill>
            </a:endParaRPr>
          </a:p>
          <a:p>
            <a:r>
              <a:rPr lang="ro-RO" sz="2000" b="1" i="1" dirty="0">
                <a:solidFill>
                  <a:srgbClr val="FFFF00"/>
                </a:solidFill>
              </a:rPr>
              <a:t>Clasa </a:t>
            </a:r>
            <a:r>
              <a:rPr lang="ro-RO" sz="2000" b="1" i="1" dirty="0" err="1">
                <a:solidFill>
                  <a:srgbClr val="FFFF00"/>
                </a:solidFill>
              </a:rPr>
              <a:t>aIX</a:t>
            </a:r>
            <a:r>
              <a:rPr lang="ro-RO" sz="2000" b="1" i="1" dirty="0">
                <a:solidFill>
                  <a:srgbClr val="FFFF00"/>
                </a:solidFill>
              </a:rPr>
              <a:t> a profil uman, Științe Sociale </a:t>
            </a:r>
          </a:p>
          <a:p>
            <a:r>
              <a:rPr lang="ro-RO" sz="2000" b="1" i="1" dirty="0">
                <a:solidFill>
                  <a:schemeClr val="tx2"/>
                </a:solidFill>
              </a:rPr>
              <a:t>ÎNVĂTĂMÂNT PROFESIONAL</a:t>
            </a:r>
          </a:p>
          <a:p>
            <a:r>
              <a:rPr lang="ro-RO" sz="2000" b="1" i="1" dirty="0">
                <a:solidFill>
                  <a:schemeClr val="tx2"/>
                </a:solidFill>
              </a:rPr>
              <a:t>Clasa </a:t>
            </a:r>
            <a:r>
              <a:rPr lang="ro-RO" sz="2000" b="1" i="1" dirty="0" err="1">
                <a:solidFill>
                  <a:schemeClr val="tx2"/>
                </a:solidFill>
              </a:rPr>
              <a:t>aIXa</a:t>
            </a:r>
            <a:r>
              <a:rPr lang="ro-RO" sz="2000" b="1" i="1" dirty="0">
                <a:solidFill>
                  <a:schemeClr val="tx2"/>
                </a:solidFill>
              </a:rPr>
              <a:t> Electronist –aparate și echipamente</a:t>
            </a:r>
            <a:endParaRPr lang="ro-RO" sz="2000" dirty="0">
              <a:solidFill>
                <a:schemeClr val="tx2"/>
              </a:solidFill>
            </a:endParaRPr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xmlns="" id="{41FF7F0C-A97D-4DA5-A2AA-B2BECA4DE4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20813"/>
            <a:ext cx="31783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5F74-E466-447B-8C1C-A2890D140D6C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2853"/>
            <a:ext cx="7560840" cy="1053899"/>
          </a:xfrm>
        </p:spPr>
        <p:txBody>
          <a:bodyPr/>
          <a:lstStyle/>
          <a:p>
            <a:r>
              <a:rPr lang="ro-RO" dirty="0">
                <a:effectLst/>
              </a:rPr>
              <a:t> CE OFERIM!</a:t>
            </a:r>
            <a:endParaRPr lang="en-US" dirty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24744"/>
            <a:ext cx="8229600" cy="2664296"/>
          </a:xfrm>
        </p:spPr>
        <p:txBody>
          <a:bodyPr/>
          <a:lstStyle/>
          <a:p>
            <a:r>
              <a:rPr lang="fr-FR" sz="1800" b="1" dirty="0" err="1">
                <a:solidFill>
                  <a:srgbClr val="FFFF00"/>
                </a:solidFill>
              </a:rPr>
              <a:t>Săli</a:t>
            </a:r>
            <a:r>
              <a:rPr lang="fr-FR" sz="1800" b="1" dirty="0">
                <a:solidFill>
                  <a:srgbClr val="FFFF00"/>
                </a:solidFill>
              </a:rPr>
              <a:t> de </a:t>
            </a:r>
            <a:r>
              <a:rPr lang="fr-FR" sz="1800" b="1" dirty="0" err="1" smtClean="0">
                <a:solidFill>
                  <a:srgbClr val="FFFF00"/>
                </a:solidFill>
              </a:rPr>
              <a:t>clasă</a:t>
            </a:r>
            <a:r>
              <a:rPr lang="ro-RO" sz="1800" b="1" dirty="0" smtClean="0">
                <a:solidFill>
                  <a:srgbClr val="FFFF00"/>
                </a:solidFill>
              </a:rPr>
              <a:t> moderne</a:t>
            </a:r>
            <a:endParaRPr lang="ro-RO" sz="1800" dirty="0">
              <a:solidFill>
                <a:srgbClr val="FFFF00"/>
              </a:solidFill>
            </a:endParaRPr>
          </a:p>
          <a:p>
            <a:r>
              <a:rPr lang="fr-FR" sz="1800" b="1" dirty="0" err="1" smtClean="0">
                <a:solidFill>
                  <a:srgbClr val="FFFF00"/>
                </a:solidFill>
              </a:rPr>
              <a:t>Laboratoare</a:t>
            </a:r>
            <a:r>
              <a:rPr lang="ro-RO" sz="1800" b="1" dirty="0" smtClean="0">
                <a:solidFill>
                  <a:srgbClr val="FFFF00"/>
                </a:solidFill>
              </a:rPr>
              <a:t> </a:t>
            </a:r>
            <a:r>
              <a:rPr lang="ro-RO" sz="1800" b="1" dirty="0">
                <a:solidFill>
                  <a:srgbClr val="FFFF00"/>
                </a:solidFill>
              </a:rPr>
              <a:t>bine echipate </a:t>
            </a:r>
            <a:r>
              <a:rPr lang="ro-RO" sz="1800" b="1" dirty="0" smtClean="0">
                <a:solidFill>
                  <a:srgbClr val="FFFF00"/>
                </a:solidFill>
              </a:rPr>
              <a:t>cu dotări speciale</a:t>
            </a:r>
            <a:r>
              <a:rPr lang="en-US" sz="1800" b="1" dirty="0" smtClean="0">
                <a:solidFill>
                  <a:srgbClr val="FFFF00"/>
                </a:solidFill>
              </a:rPr>
              <a:t>: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Informatică</a:t>
            </a:r>
            <a:r>
              <a:rPr lang="fr-FR" sz="1800" dirty="0" smtClean="0">
                <a:solidFill>
                  <a:srgbClr val="FFFF00"/>
                </a:solidFill>
              </a:rPr>
              <a:t>;</a:t>
            </a:r>
            <a:r>
              <a:rPr lang="ro-RO" sz="1800" dirty="0" smtClean="0">
                <a:solidFill>
                  <a:srgbClr val="FFFF00"/>
                </a:solidFill>
              </a:rPr>
              <a:t> Electronică</a:t>
            </a:r>
            <a:r>
              <a:rPr lang="en-US" sz="1800" dirty="0">
                <a:solidFill>
                  <a:srgbClr val="FFFF00"/>
                </a:solidFill>
              </a:rPr>
              <a:t>; </a:t>
            </a:r>
            <a:r>
              <a:rPr lang="ro-RO" sz="1800" dirty="0">
                <a:solidFill>
                  <a:srgbClr val="FFFF00"/>
                </a:solidFill>
              </a:rPr>
              <a:t>Educație tehnologica</a:t>
            </a:r>
          </a:p>
          <a:p>
            <a:r>
              <a:rPr lang="ro-RO" sz="1800" dirty="0">
                <a:solidFill>
                  <a:srgbClr val="FFFF00"/>
                </a:solidFill>
              </a:rPr>
              <a:t>U</a:t>
            </a:r>
            <a:r>
              <a:rPr lang="fr-FR" sz="1800" dirty="0" smtClean="0">
                <a:solidFill>
                  <a:srgbClr val="FFFF00"/>
                </a:solidFill>
              </a:rPr>
              <a:t>n </a:t>
            </a:r>
            <a:r>
              <a:rPr lang="fr-FR" sz="1800" dirty="0">
                <a:solidFill>
                  <a:srgbClr val="FFFF00"/>
                </a:solidFill>
              </a:rPr>
              <a:t>institut </a:t>
            </a:r>
            <a:r>
              <a:rPr lang="fr-FR" sz="1800" dirty="0" err="1">
                <a:solidFill>
                  <a:srgbClr val="FFFF00"/>
                </a:solidFill>
              </a:rPr>
              <a:t>dedicat</a:t>
            </a: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ro-RO" sz="1800" dirty="0" smtClean="0">
                <a:solidFill>
                  <a:srgbClr val="FFFF00"/>
                </a:solidFill>
              </a:rPr>
              <a:t>p</a:t>
            </a:r>
            <a:r>
              <a:rPr lang="fr-FR" sz="1800" dirty="0" err="1" smtClean="0">
                <a:solidFill>
                  <a:srgbClr val="FFFF00"/>
                </a:solidFill>
              </a:rPr>
              <a:t>regăti</a:t>
            </a:r>
            <a:r>
              <a:rPr lang="ro-RO" sz="1800" dirty="0" err="1" smtClean="0">
                <a:solidFill>
                  <a:srgbClr val="FFFF00"/>
                </a:solidFill>
              </a:rPr>
              <a:t>rii</a:t>
            </a:r>
            <a:r>
              <a:rPr lang="ro-RO" sz="1800" dirty="0" smtClean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specialiști</a:t>
            </a:r>
            <a:r>
              <a:rPr lang="ro-RO" sz="1800" dirty="0">
                <a:solidFill>
                  <a:srgbClr val="FFFF00"/>
                </a:solidFill>
              </a:rPr>
              <a:t>lor</a:t>
            </a: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în</a:t>
            </a: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tehnologia</a:t>
            </a: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electronică</a:t>
            </a:r>
            <a:r>
              <a:rPr lang="fr-FR" sz="1800" dirty="0">
                <a:solidFill>
                  <a:srgbClr val="FFFF00"/>
                </a:solidFill>
              </a:rPr>
              <a:t> </a:t>
            </a:r>
            <a:r>
              <a:rPr lang="fr-FR" sz="1800" dirty="0" err="1">
                <a:solidFill>
                  <a:srgbClr val="FFFF00"/>
                </a:solidFill>
              </a:rPr>
              <a:t>modernă</a:t>
            </a:r>
            <a:r>
              <a:rPr lang="fr-FR" sz="1800" dirty="0">
                <a:solidFill>
                  <a:srgbClr val="FFFF00"/>
                </a:solidFill>
              </a:rPr>
              <a:t>.</a:t>
            </a:r>
            <a:endParaRPr lang="ro-RO" sz="1800" dirty="0">
              <a:solidFill>
                <a:srgbClr val="FFFF00"/>
              </a:solidFill>
            </a:endParaRPr>
          </a:p>
          <a:p>
            <a:r>
              <a:rPr lang="ro-RO" sz="1800" dirty="0" smtClean="0">
                <a:solidFill>
                  <a:srgbClr val="FFFF00"/>
                </a:solidFill>
              </a:rPr>
              <a:t>Program </a:t>
            </a:r>
            <a:r>
              <a:rPr lang="ro-RO" sz="1800" dirty="0">
                <a:solidFill>
                  <a:srgbClr val="FFFF00"/>
                </a:solidFill>
              </a:rPr>
              <a:t>de studiu specializat </a:t>
            </a:r>
            <a:endParaRPr lang="ro-RO" sz="1800" dirty="0" smtClean="0">
              <a:solidFill>
                <a:srgbClr val="FFFF00"/>
              </a:solidFill>
            </a:endParaRPr>
          </a:p>
          <a:p>
            <a:r>
              <a:rPr lang="ro-RO" sz="1800" dirty="0" smtClean="0">
                <a:solidFill>
                  <a:srgbClr val="FFFF00"/>
                </a:solidFill>
              </a:rPr>
              <a:t>Flexibilitate și adaptabilitate</a:t>
            </a:r>
          </a:p>
          <a:p>
            <a:r>
              <a:rPr lang="ro-RO" sz="1800" dirty="0" smtClean="0">
                <a:solidFill>
                  <a:srgbClr val="FFFF00"/>
                </a:solidFill>
              </a:rPr>
              <a:t>Instruire </a:t>
            </a:r>
            <a:r>
              <a:rPr lang="ro-RO" sz="1800" dirty="0">
                <a:solidFill>
                  <a:srgbClr val="FFFF00"/>
                </a:solidFill>
              </a:rPr>
              <a:t>practică prin proiecte, stagii și colaborări cu industria</a:t>
            </a:r>
          </a:p>
          <a:p>
            <a:r>
              <a:rPr lang="ro-RO" sz="1800" dirty="0">
                <a:solidFill>
                  <a:srgbClr val="FFFF00"/>
                </a:solidFill>
              </a:rPr>
              <a:t>Mentorat și consiliere individualizate, pentru definirea traseului </a:t>
            </a:r>
            <a:r>
              <a:rPr lang="ro-RO" sz="1800" dirty="0" smtClean="0">
                <a:solidFill>
                  <a:srgbClr val="FFFF00"/>
                </a:solidFill>
              </a:rPr>
              <a:t>profesional</a:t>
            </a:r>
            <a:endParaRPr lang="ro-RO" sz="1800" dirty="0">
              <a:solidFill>
                <a:srgbClr val="FFFF00"/>
              </a:solidFill>
            </a:endParaRPr>
          </a:p>
          <a:p>
            <a:r>
              <a:rPr lang="ro-RO" sz="1800" dirty="0">
                <a:solidFill>
                  <a:srgbClr val="FFFF00"/>
                </a:solidFill>
              </a:rPr>
              <a:t>Certificări recunoscute în domeniul electronic</a:t>
            </a:r>
          </a:p>
          <a:p>
            <a:endParaRPr lang="ro-RO" sz="1800" dirty="0" smtClean="0">
              <a:solidFill>
                <a:srgbClr val="FFFF00"/>
              </a:solidFill>
            </a:endParaRPr>
          </a:p>
          <a:p>
            <a:endParaRPr lang="ro-RO" sz="1800" dirty="0">
              <a:solidFill>
                <a:srgbClr val="FFFF00"/>
              </a:solidFill>
            </a:endParaRPr>
          </a:p>
          <a:p>
            <a:endParaRPr lang="ro-RO" sz="1800" dirty="0" smtClean="0">
              <a:solidFill>
                <a:srgbClr val="FFFF00"/>
              </a:solidFill>
            </a:endParaRPr>
          </a:p>
          <a:p>
            <a:endParaRPr lang="ro-RO" sz="1800" dirty="0">
              <a:solidFill>
                <a:srgbClr val="FFFF00"/>
              </a:solidFill>
            </a:endParaRPr>
          </a:p>
          <a:p>
            <a:endParaRPr lang="ro-RO" sz="1800" dirty="0" smtClean="0">
              <a:solidFill>
                <a:srgbClr val="FFFF00"/>
              </a:solidFill>
            </a:endParaRPr>
          </a:p>
          <a:p>
            <a:endParaRPr lang="ro-RO" sz="1800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chemeClr val="tx2"/>
                </a:solidFill>
              </a:rPr>
              <a:t>Practic</a:t>
            </a:r>
            <a:r>
              <a:rPr lang="ro-RO" sz="2000" dirty="0" smtClean="0">
                <a:solidFill>
                  <a:schemeClr val="tx2"/>
                </a:solidFill>
              </a:rPr>
              <a:t>ă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de </a:t>
            </a:r>
            <a:r>
              <a:rPr lang="en-US" sz="2000" dirty="0" err="1" smtClean="0">
                <a:solidFill>
                  <a:schemeClr val="tx2"/>
                </a:solidFill>
              </a:rPr>
              <a:t>specialitate</a:t>
            </a:r>
            <a:r>
              <a:rPr lang="ro-RO" sz="2000" dirty="0" smtClean="0">
                <a:solidFill>
                  <a:schemeClr val="tx2"/>
                </a:solidFill>
              </a:rPr>
              <a:t>,</a:t>
            </a:r>
            <a:r>
              <a:rPr lang="en-US" sz="2000" dirty="0" smtClean="0">
                <a:solidFill>
                  <a:schemeClr val="tx2"/>
                </a:solidFill>
              </a:rPr>
              <a:t> la </a:t>
            </a:r>
            <a:r>
              <a:rPr lang="en-US" sz="2000" dirty="0" err="1">
                <a:solidFill>
                  <a:schemeClr val="tx2"/>
                </a:solidFill>
              </a:rPr>
              <a:t>sponsorul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nostru</a:t>
            </a:r>
            <a:r>
              <a:rPr lang="ro-RO" sz="2000" dirty="0" smtClean="0">
                <a:solidFill>
                  <a:schemeClr val="tx2"/>
                </a:solidFill>
              </a:rPr>
              <a:t>: </a:t>
            </a:r>
            <a:r>
              <a:rPr lang="en-US" sz="2000" dirty="0" smtClean="0">
                <a:solidFill>
                  <a:schemeClr val="tx2"/>
                </a:solidFill>
              </a:rPr>
              <a:t>SC </a:t>
            </a:r>
            <a:r>
              <a:rPr lang="ro-RO" sz="2000" dirty="0" smtClean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SWOBODA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o-RO" sz="2000" dirty="0" smtClean="0">
                <a:solidFill>
                  <a:schemeClr val="tx2"/>
                </a:solidFill>
              </a:rPr>
              <a:t>SRL</a:t>
            </a:r>
          </a:p>
          <a:p>
            <a:pPr algn="ctr">
              <a:lnSpc>
                <a:spcPct val="90000"/>
              </a:lnSpc>
              <a:buNone/>
            </a:pPr>
            <a:r>
              <a:rPr lang="ro-RO" sz="2000" dirty="0" smtClean="0">
                <a:solidFill>
                  <a:schemeClr val="tx2"/>
                </a:solidFill>
              </a:rPr>
              <a:t>Oportunități de angajare, </a:t>
            </a:r>
            <a:r>
              <a:rPr lang="en-US" sz="2000" dirty="0" smtClean="0">
                <a:solidFill>
                  <a:schemeClr val="tx2"/>
                </a:solidFill>
              </a:rPr>
              <a:t>at</a:t>
            </a:r>
            <a:r>
              <a:rPr lang="ro-RO" sz="2000" dirty="0" smtClean="0">
                <a:solidFill>
                  <a:schemeClr val="tx2"/>
                </a:solidFill>
              </a:rPr>
              <a:t>â</a:t>
            </a:r>
            <a:r>
              <a:rPr lang="en-US" sz="2000" dirty="0" smtClean="0">
                <a:solidFill>
                  <a:schemeClr val="tx2"/>
                </a:solidFill>
              </a:rPr>
              <a:t>t </a:t>
            </a:r>
            <a:r>
              <a:rPr lang="en-US" sz="2000" dirty="0">
                <a:solidFill>
                  <a:schemeClr val="tx2"/>
                </a:solidFill>
              </a:rPr>
              <a:t>pe </a:t>
            </a:r>
            <a:r>
              <a:rPr lang="en-US" sz="2000" dirty="0" err="1">
                <a:solidFill>
                  <a:schemeClr val="tx2"/>
                </a:solidFill>
              </a:rPr>
              <a:t>perioada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verii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c</a:t>
            </a:r>
            <a:r>
              <a:rPr lang="ro-RO" sz="2000" dirty="0" smtClean="0">
                <a:solidFill>
                  <a:schemeClr val="tx2"/>
                </a:solidFill>
              </a:rPr>
              <a:t>â</a:t>
            </a:r>
            <a:r>
              <a:rPr lang="en-US" sz="2000" dirty="0" smtClean="0">
                <a:solidFill>
                  <a:schemeClr val="tx2"/>
                </a:solidFill>
              </a:rPr>
              <a:t>t </a:t>
            </a:r>
            <a:r>
              <a:rPr lang="ro-RO" sz="2000" dirty="0" err="1">
                <a:solidFill>
                  <a:schemeClr val="tx2"/>
                </a:solidFill>
              </a:rPr>
              <a:t>ș</a:t>
            </a:r>
            <a:r>
              <a:rPr lang="en-US" sz="2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la </a:t>
            </a:r>
            <a:r>
              <a:rPr lang="en-US" sz="2000" dirty="0" smtClean="0">
                <a:solidFill>
                  <a:schemeClr val="tx2"/>
                </a:solidFill>
              </a:rPr>
              <a:t>sf</a:t>
            </a:r>
            <a:r>
              <a:rPr lang="ro-RO" sz="2000" dirty="0" smtClean="0">
                <a:solidFill>
                  <a:schemeClr val="tx2"/>
                </a:solidFill>
              </a:rPr>
              <a:t>â</a:t>
            </a:r>
            <a:r>
              <a:rPr lang="en-US" sz="2000" dirty="0" smtClean="0">
                <a:solidFill>
                  <a:schemeClr val="tx2"/>
                </a:solidFill>
              </a:rPr>
              <a:t>r</a:t>
            </a:r>
            <a:r>
              <a:rPr lang="ro-RO" sz="2000" dirty="0" smtClean="0">
                <a:solidFill>
                  <a:schemeClr val="tx2"/>
                </a:solidFill>
              </a:rPr>
              <a:t>ș</a:t>
            </a:r>
            <a:r>
              <a:rPr lang="en-US" sz="2000" dirty="0" err="1" smtClean="0">
                <a:solidFill>
                  <a:schemeClr val="tx2"/>
                </a:solidFill>
              </a:rPr>
              <a:t>itul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cursurilor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76919"/>
            <a:ext cx="3096344" cy="174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97915"/>
            <a:ext cx="6487988" cy="1143000"/>
          </a:xfrm>
        </p:spPr>
        <p:txBody>
          <a:bodyPr/>
          <a:lstStyle/>
          <a:p>
            <a:r>
              <a:rPr lang="ro-RO" dirty="0"/>
              <a:t>- De ce să ne alegi pe </a:t>
            </a:r>
            <a:r>
              <a:rPr lang="ro-RO" dirty="0" smtClean="0"/>
              <a:t>noi?</a:t>
            </a:r>
            <a:endParaRPr lang="en-US" b="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4841" y="1172279"/>
            <a:ext cx="4038600" cy="31928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o-RO" sz="2400" dirty="0"/>
          </a:p>
          <a:p>
            <a:pPr>
              <a:lnSpc>
                <a:spcPct val="80000"/>
              </a:lnSpc>
              <a:buNone/>
            </a:pPr>
            <a:r>
              <a:rPr lang="ro-RO" sz="2400" dirty="0" smtClean="0"/>
              <a:t>Pentru că </a:t>
            </a:r>
            <a:r>
              <a:rPr lang="ro-RO" sz="2400" dirty="0"/>
              <a:t>î</a:t>
            </a:r>
            <a:r>
              <a:rPr lang="ro-RO" sz="2400" dirty="0" smtClean="0"/>
              <a:t>ți oferim: </a:t>
            </a:r>
          </a:p>
          <a:p>
            <a:pPr>
              <a:lnSpc>
                <a:spcPct val="80000"/>
              </a:lnSpc>
            </a:pPr>
            <a:r>
              <a:rPr lang="ro-RO" sz="2400" dirty="0" smtClean="0"/>
              <a:t>Oportunități </a:t>
            </a:r>
            <a:r>
              <a:rPr lang="ro-RO" sz="2400" dirty="0"/>
              <a:t>de </a:t>
            </a:r>
            <a:r>
              <a:rPr lang="ro-RO" sz="2400" dirty="0" smtClean="0"/>
              <a:t>carieră, </a:t>
            </a:r>
            <a:r>
              <a:rPr lang="ro-RO" sz="2400" dirty="0"/>
              <a:t>în creștere în industria </a:t>
            </a:r>
            <a:r>
              <a:rPr lang="ro-RO" sz="2400" dirty="0" smtClean="0"/>
              <a:t>electronică </a:t>
            </a:r>
          </a:p>
          <a:p>
            <a:pPr>
              <a:lnSpc>
                <a:spcPct val="80000"/>
              </a:lnSpc>
            </a:pPr>
            <a:r>
              <a:rPr lang="ro-RO" sz="2400" dirty="0" smtClean="0"/>
              <a:t>pregătire </a:t>
            </a:r>
            <a:r>
              <a:rPr lang="ro-RO" sz="2400" dirty="0"/>
              <a:t>pentru cerințele pieței </a:t>
            </a:r>
          </a:p>
          <a:p>
            <a:pPr>
              <a:lnSpc>
                <a:spcPct val="80000"/>
              </a:lnSpc>
            </a:pPr>
            <a:r>
              <a:rPr lang="ro-RO" sz="2400" dirty="0" smtClean="0"/>
              <a:t>flexibilitate </a:t>
            </a:r>
            <a:r>
              <a:rPr lang="ro-RO" sz="2400" dirty="0"/>
              <a:t>într-o lume tehnologică în continuă </a:t>
            </a:r>
            <a:r>
              <a:rPr lang="ro-RO" sz="2400" dirty="0" smtClean="0"/>
              <a:t>schimbare</a:t>
            </a:r>
            <a:endParaRPr lang="ro-RO" sz="2400" dirty="0"/>
          </a:p>
          <a:p>
            <a:pPr marL="0" indent="0">
              <a:lnSpc>
                <a:spcPct val="80000"/>
              </a:lnSpc>
              <a:buNone/>
            </a:pPr>
            <a:endParaRPr lang="ro-RO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97915"/>
            <a:ext cx="2164395" cy="1442929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3" y="2292994"/>
            <a:ext cx="2052229" cy="1368152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70" y="4613225"/>
            <a:ext cx="2525425" cy="1420551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2304257" cy="1296144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01" y="4725144"/>
            <a:ext cx="2520279" cy="1888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498"/>
            <a:ext cx="3008313" cy="1162050"/>
          </a:xfrm>
        </p:spPr>
        <p:txBody>
          <a:bodyPr/>
          <a:lstStyle/>
          <a:p>
            <a:r>
              <a:rPr lang="ro-RO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xmlns="" id="{2360916A-47CB-4673-B22D-65B84597B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114439"/>
            <a:ext cx="8712968" cy="1626031"/>
          </a:xfrm>
        </p:spPr>
        <p:txBody>
          <a:bodyPr/>
          <a:lstStyle/>
          <a:p>
            <a:pPr algn="ctr"/>
            <a:r>
              <a:rPr lang="ro-RO" sz="4800" i="1" dirty="0" smtClean="0">
                <a:hlinkClick r:id="rId2"/>
              </a:rPr>
              <a:t>www.liceultehnologiccisnadie.ro</a:t>
            </a:r>
            <a:endParaRPr lang="ro-RO" sz="4800" i="1" dirty="0"/>
          </a:p>
        </p:txBody>
      </p:sp>
      <p:pic>
        <p:nvPicPr>
          <p:cNvPr id="7" name="Substituent conținut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83" y="4077072"/>
            <a:ext cx="3483587" cy="2016224"/>
          </a:xfrm>
          <a:prstGeom prst="rect">
            <a:avLst/>
          </a:prstGeom>
        </p:spPr>
      </p:pic>
      <p:pic>
        <p:nvPicPr>
          <p:cNvPr id="8" name="Substituent conținu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77072"/>
            <a:ext cx="3830024" cy="215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reptunghi 2"/>
          <p:cNvSpPr/>
          <p:nvPr/>
        </p:nvSpPr>
        <p:spPr>
          <a:xfrm>
            <a:off x="755576" y="25115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dirty="0" err="1" smtClean="0">
                <a:solidFill>
                  <a:srgbClr val="FFFF00"/>
                </a:solidFill>
              </a:rPr>
              <a:t>Vino</a:t>
            </a:r>
            <a:r>
              <a:rPr lang="ro-RO" sz="3600" dirty="0" smtClean="0">
                <a:solidFill>
                  <a:srgbClr val="FFFF00"/>
                </a:solidFill>
              </a:rPr>
              <a:t> alături de noi, pentru a-ți </a:t>
            </a:r>
            <a:r>
              <a:rPr lang="ro-RO" sz="3600" dirty="0">
                <a:solidFill>
                  <a:srgbClr val="FFFF00"/>
                </a:solidFill>
              </a:rPr>
              <a:t>construi o carieră de succes în domeniul electronicelor!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662</TotalTime>
  <Words>276</Words>
  <Application>Microsoft Office PowerPoint</Application>
  <PresentationFormat>Expunere pe ecran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Maple</vt:lpstr>
      <vt:lpstr>Liceul Tehnologic Cisnădie </vt:lpstr>
      <vt:lpstr>Prezentare PowerPoint</vt:lpstr>
      <vt:lpstr>OFERTA ȘCOLARĂ</vt:lpstr>
      <vt:lpstr> CE OFERIM!</vt:lpstr>
      <vt:lpstr>- De ce să ne alegi pe noi?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 de ani de invatamant textil la Cisnadie</dc:title>
  <dc:creator>Raicu</dc:creator>
  <cp:lastModifiedBy>SELIMBAR</cp:lastModifiedBy>
  <cp:revision>77</cp:revision>
  <dcterms:created xsi:type="dcterms:W3CDTF">2008-04-28T13:30:03Z</dcterms:created>
  <dcterms:modified xsi:type="dcterms:W3CDTF">2024-04-22T15:04:42Z</dcterms:modified>
</cp:coreProperties>
</file>